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73474C3-F752-4DBF-8BC0-5531A0D53E85}" type="datetimeFigureOut">
              <a:rPr lang="en-US" smtClean="0"/>
              <a:t>4/12/2012</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D5997BC3-3C87-4123-AB7B-43796653B200}"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73474C3-F752-4DBF-8BC0-5531A0D53E85}" type="datetimeFigureOut">
              <a:rPr lang="en-US" smtClean="0"/>
              <a:t>4/12/2012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997BC3-3C87-4123-AB7B-43796653B20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73474C3-F752-4DBF-8BC0-5531A0D53E85}" type="datetimeFigureOut">
              <a:rPr lang="en-US" smtClean="0"/>
              <a:t>4/12/2012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997BC3-3C87-4123-AB7B-43796653B20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73474C3-F752-4DBF-8BC0-5531A0D53E85}" type="datetimeFigureOut">
              <a:rPr lang="en-US" smtClean="0"/>
              <a:t>4/12/2012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997BC3-3C87-4123-AB7B-43796653B20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73474C3-F752-4DBF-8BC0-5531A0D53E85}" type="datetimeFigureOut">
              <a:rPr lang="en-US" smtClean="0"/>
              <a:t>4/12/2012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997BC3-3C87-4123-AB7B-43796653B200}"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73474C3-F752-4DBF-8BC0-5531A0D53E85}" type="datetimeFigureOut">
              <a:rPr lang="en-US" smtClean="0"/>
              <a:t>4/12/2012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997BC3-3C87-4123-AB7B-43796653B200}"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73474C3-F752-4DBF-8BC0-5531A0D53E85}" type="datetimeFigureOut">
              <a:rPr lang="en-US" smtClean="0"/>
              <a:t>4/12/2012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997BC3-3C87-4123-AB7B-43796653B200}"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73474C3-F752-4DBF-8BC0-5531A0D53E85}" type="datetimeFigureOut">
              <a:rPr lang="en-US" smtClean="0"/>
              <a:t>4/12/2012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997BC3-3C87-4123-AB7B-43796653B20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3474C3-F752-4DBF-8BC0-5531A0D53E85}" type="datetimeFigureOut">
              <a:rPr lang="en-US" smtClean="0"/>
              <a:t>4/12/2012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5997BC3-3C87-4123-AB7B-43796653B20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73474C3-F752-4DBF-8BC0-5531A0D53E85}" type="datetimeFigureOut">
              <a:rPr lang="en-US" smtClean="0"/>
              <a:t>4/12/2012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997BC3-3C87-4123-AB7B-43796653B200}"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73474C3-F752-4DBF-8BC0-5531A0D53E85}" type="datetimeFigureOut">
              <a:rPr lang="en-US" smtClean="0"/>
              <a:t>4/12/2012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D5997BC3-3C87-4123-AB7B-43796653B200}"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73474C3-F752-4DBF-8BC0-5531A0D53E85}" type="datetimeFigureOut">
              <a:rPr lang="en-US" smtClean="0"/>
              <a:t>4/12/2012</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5997BC3-3C87-4123-AB7B-43796653B200}"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ADO.net</a:t>
            </a:r>
            <a:endParaRPr lang="en-US" dirty="0"/>
          </a:p>
        </p:txBody>
      </p:sp>
      <p:sp>
        <p:nvSpPr>
          <p:cNvPr id="3" name="Subtitle 2"/>
          <p:cNvSpPr>
            <a:spLocks noGrp="1"/>
          </p:cNvSpPr>
          <p:nvPr>
            <p:ph type="subTitle" idx="1"/>
          </p:nvPr>
        </p:nvSpPr>
        <p:spPr/>
        <p:txBody>
          <a:bodyPr/>
          <a:lstStyle/>
          <a:p>
            <a:r>
              <a:rPr lang="en-US" dirty="0" smtClean="0"/>
              <a:t>A Simple Introduction</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Command and Parameters</a:t>
            </a:r>
            <a:endParaRPr lang="en-US" dirty="0"/>
          </a:p>
        </p:txBody>
      </p:sp>
      <p:sp>
        <p:nvSpPr>
          <p:cNvPr id="3" name="Content Placeholder 2"/>
          <p:cNvSpPr>
            <a:spLocks noGrp="1"/>
          </p:cNvSpPr>
          <p:nvPr>
            <p:ph idx="1"/>
          </p:nvPr>
        </p:nvSpPr>
        <p:spPr/>
        <p:txBody>
          <a:bodyPr/>
          <a:lstStyle/>
          <a:p>
            <a:r>
              <a:rPr lang="en-US" dirty="0" smtClean="0"/>
              <a:t>Sometimes when you want to query your Database you want to make a criteria for example if you have Employees table and you want only to query Employees that are of Male gender then you have to qualify your SQL command for example with </a:t>
            </a:r>
            <a:r>
              <a:rPr lang="en-US" b="1" dirty="0" smtClean="0"/>
              <a:t>SELECT * FROM Employees WHERE Gender=‘M’ </a:t>
            </a:r>
            <a:r>
              <a:rPr lang="en-US" dirty="0" smtClean="0"/>
              <a:t>. The WHERE part is where you could put your Parameter like </a:t>
            </a:r>
            <a:r>
              <a:rPr lang="en-US" b="1" dirty="0" smtClean="0"/>
              <a:t>SELECT * FROM Employees WHERE Gender=@Gender</a:t>
            </a:r>
            <a:endParaRPr lang="en-US"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ADO.net?</a:t>
            </a:r>
            <a:endParaRPr lang="en-US" dirty="0"/>
          </a:p>
        </p:txBody>
      </p:sp>
      <p:sp>
        <p:nvSpPr>
          <p:cNvPr id="3" name="Content Placeholder 2"/>
          <p:cNvSpPr>
            <a:spLocks noGrp="1"/>
          </p:cNvSpPr>
          <p:nvPr>
            <p:ph idx="1"/>
          </p:nvPr>
        </p:nvSpPr>
        <p:spPr/>
        <p:txBody>
          <a:bodyPr/>
          <a:lstStyle/>
          <a:p>
            <a:r>
              <a:rPr lang="en-US" dirty="0" smtClean="0"/>
              <a:t>First the word ADO stands for </a:t>
            </a:r>
            <a:r>
              <a:rPr lang="en-US" b="1" dirty="0" smtClean="0"/>
              <a:t>A</a:t>
            </a:r>
            <a:r>
              <a:rPr lang="en-US" dirty="0" smtClean="0"/>
              <a:t>ctiveX </a:t>
            </a:r>
            <a:r>
              <a:rPr lang="en-US" b="1" dirty="0" smtClean="0"/>
              <a:t>D</a:t>
            </a:r>
            <a:r>
              <a:rPr lang="en-US" dirty="0" smtClean="0"/>
              <a:t>ata </a:t>
            </a:r>
            <a:r>
              <a:rPr lang="en-US" b="1" dirty="0" smtClean="0"/>
              <a:t>O</a:t>
            </a:r>
            <a:r>
              <a:rPr lang="en-US" dirty="0" smtClean="0"/>
              <a:t>bjects</a:t>
            </a:r>
          </a:p>
          <a:p>
            <a:r>
              <a:rPr lang="en-US" dirty="0" smtClean="0"/>
              <a:t>And it is an integral part of </a:t>
            </a:r>
            <a:r>
              <a:rPr lang="en-US" dirty="0" err="1" smtClean="0"/>
              <a:t>.Net</a:t>
            </a:r>
            <a:r>
              <a:rPr lang="en-US" dirty="0" smtClean="0"/>
              <a:t> Framework of Microsoft hence the </a:t>
            </a:r>
            <a:r>
              <a:rPr lang="en-US" b="1" dirty="0" err="1" smtClean="0"/>
              <a:t>.net</a:t>
            </a:r>
            <a:r>
              <a:rPr lang="en-US" dirty="0" smtClean="0"/>
              <a:t> after ADO.</a:t>
            </a:r>
          </a:p>
          <a:p>
            <a:r>
              <a:rPr lang="en-US" dirty="0" smtClean="0"/>
              <a:t>It allows you to access Relational Databases  (e.g. </a:t>
            </a:r>
            <a:r>
              <a:rPr lang="en-US" dirty="0" err="1" smtClean="0"/>
              <a:t>MySQL</a:t>
            </a:r>
            <a:r>
              <a:rPr lang="en-US" dirty="0" smtClean="0"/>
              <a:t>, Oracle, MSSQL, MS Access) or XML and manipulates data according to your own needs.</a:t>
            </a:r>
          </a:p>
          <a:p>
            <a:r>
              <a:rPr lang="en-US" dirty="0" smtClean="0"/>
              <a:t>It has two modes of accessing data, namely, 1) the connected model and 2) the disconnected mode</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t>
            </a:r>
            <a:r>
              <a:rPr lang="en-US" dirty="0" err="1" smtClean="0"/>
              <a:t>ADO.Net</a:t>
            </a:r>
            <a:r>
              <a:rPr lang="en-US" dirty="0" smtClean="0"/>
              <a:t> Architecture</a:t>
            </a:r>
            <a:endParaRPr lang="en-US" dirty="0"/>
          </a:p>
        </p:txBody>
      </p:sp>
      <p:pic>
        <p:nvPicPr>
          <p:cNvPr id="4" name="Content Placeholder 3" descr="ADO dot Net Architecture model.gif"/>
          <p:cNvPicPr>
            <a:picLocks noGrp="1" noChangeAspect="1"/>
          </p:cNvPicPr>
          <p:nvPr>
            <p:ph idx="1"/>
          </p:nvPr>
        </p:nvPicPr>
        <p:blipFill>
          <a:blip r:embed="rId2" cstate="print"/>
          <a:stretch>
            <a:fillRect/>
          </a:stretch>
        </p:blipFill>
        <p:spPr>
          <a:xfrm>
            <a:off x="1143000" y="2133599"/>
            <a:ext cx="6858000" cy="3773087"/>
          </a:xfr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Connecting to a Database</a:t>
            </a:r>
            <a:endParaRPr lang="en-US" dirty="0"/>
          </a:p>
        </p:txBody>
      </p:sp>
      <p:sp>
        <p:nvSpPr>
          <p:cNvPr id="3" name="Content Placeholder 2"/>
          <p:cNvSpPr>
            <a:spLocks noGrp="1"/>
          </p:cNvSpPr>
          <p:nvPr>
            <p:ph idx="1"/>
          </p:nvPr>
        </p:nvSpPr>
        <p:spPr/>
        <p:txBody>
          <a:bodyPr/>
          <a:lstStyle/>
          <a:p>
            <a:r>
              <a:rPr lang="en-US" dirty="0" smtClean="0"/>
              <a:t>In order for you to access data (or a database for that matter) you need a connection to that data store.</a:t>
            </a:r>
          </a:p>
          <a:p>
            <a:endParaRPr lang="en-US" dirty="0"/>
          </a:p>
        </p:txBody>
      </p:sp>
      <p:sp>
        <p:nvSpPr>
          <p:cNvPr id="4" name="Rectangle 3"/>
          <p:cNvSpPr/>
          <p:nvPr/>
        </p:nvSpPr>
        <p:spPr>
          <a:xfrm>
            <a:off x="2971800" y="2971800"/>
            <a:ext cx="28956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Connection</a:t>
            </a:r>
            <a:endParaRPr lang="en-US" dirty="0"/>
          </a:p>
        </p:txBody>
      </p:sp>
      <p:sp>
        <p:nvSpPr>
          <p:cNvPr id="6" name="Flowchart: Magnetic Disk 5"/>
          <p:cNvSpPr/>
          <p:nvPr/>
        </p:nvSpPr>
        <p:spPr>
          <a:xfrm>
            <a:off x="3657600" y="4876800"/>
            <a:ext cx="1676400" cy="1752600"/>
          </a:xfrm>
          <a:prstGeom prst="flowChartMagneticDisk">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Database</a:t>
            </a:r>
            <a:endParaRPr lang="en-US" i="1" dirty="0"/>
          </a:p>
        </p:txBody>
      </p:sp>
      <p:cxnSp>
        <p:nvCxnSpPr>
          <p:cNvPr id="8" name="Straight Arrow Connector 7"/>
          <p:cNvCxnSpPr/>
          <p:nvPr/>
        </p:nvCxnSpPr>
        <p:spPr>
          <a:xfrm>
            <a:off x="4419600" y="3657600"/>
            <a:ext cx="0" cy="1097280"/>
          </a:xfrm>
          <a:prstGeom prst="straightConnector1">
            <a:avLst/>
          </a:prstGeom>
          <a:ln w="34925" cap="rnd" cmpd="sng">
            <a:headEnd type="arrow"/>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Providers</a:t>
            </a:r>
            <a:endParaRPr lang="en-US" dirty="0"/>
          </a:p>
        </p:txBody>
      </p:sp>
      <p:sp>
        <p:nvSpPr>
          <p:cNvPr id="3" name="Content Placeholder 2"/>
          <p:cNvSpPr>
            <a:spLocks noGrp="1"/>
          </p:cNvSpPr>
          <p:nvPr>
            <p:ph idx="1"/>
          </p:nvPr>
        </p:nvSpPr>
        <p:spPr/>
        <p:txBody>
          <a:bodyPr/>
          <a:lstStyle/>
          <a:p>
            <a:r>
              <a:rPr lang="en-US" dirty="0" smtClean="0"/>
              <a:t>There are four Data Providers that ADO.net framework provides in order for you to access a variety of databases or data sources.</a:t>
            </a:r>
          </a:p>
          <a:p>
            <a:pPr lvl="1"/>
            <a:r>
              <a:rPr lang="en-US" b="1" dirty="0" err="1" smtClean="0"/>
              <a:t>System.Data.SqlClient</a:t>
            </a:r>
            <a:r>
              <a:rPr lang="en-US" dirty="0" smtClean="0"/>
              <a:t> – for MS SQL</a:t>
            </a:r>
          </a:p>
          <a:p>
            <a:pPr lvl="1"/>
            <a:r>
              <a:rPr lang="en-US" b="1" dirty="0" err="1" smtClean="0"/>
              <a:t>System.Data.OleDb</a:t>
            </a:r>
            <a:r>
              <a:rPr lang="en-US" b="1" dirty="0" smtClean="0"/>
              <a:t> </a:t>
            </a:r>
            <a:r>
              <a:rPr lang="en-US" dirty="0" smtClean="0"/>
              <a:t>– for  accessing Non-MSSQL database like </a:t>
            </a:r>
            <a:r>
              <a:rPr lang="en-US" dirty="0" err="1" smtClean="0"/>
              <a:t>MySQL</a:t>
            </a:r>
            <a:r>
              <a:rPr lang="en-US" dirty="0" smtClean="0"/>
              <a:t>, MS Access and also for XML</a:t>
            </a:r>
          </a:p>
          <a:p>
            <a:pPr lvl="1"/>
            <a:r>
              <a:rPr lang="en-US" b="1" dirty="0" err="1" smtClean="0"/>
              <a:t>System.Data.Odbc</a:t>
            </a:r>
            <a:r>
              <a:rPr lang="en-US" b="1" dirty="0" smtClean="0"/>
              <a:t> </a:t>
            </a:r>
            <a:r>
              <a:rPr lang="en-US" dirty="0" smtClean="0"/>
              <a:t>– for  accessing Non-MSSQL database like </a:t>
            </a:r>
            <a:r>
              <a:rPr lang="en-US" dirty="0" err="1" smtClean="0"/>
              <a:t>MySQL</a:t>
            </a:r>
            <a:r>
              <a:rPr lang="en-US" dirty="0" smtClean="0"/>
              <a:t>, MS </a:t>
            </a:r>
            <a:r>
              <a:rPr lang="en-US" dirty="0" smtClean="0"/>
              <a:t>Access and also but you have to set-up an ODBC connector first. </a:t>
            </a:r>
          </a:p>
          <a:p>
            <a:pPr lvl="1"/>
            <a:r>
              <a:rPr lang="en-US" b="1" dirty="0" err="1" smtClean="0"/>
              <a:t>System.Data.OracleClient</a:t>
            </a:r>
            <a:r>
              <a:rPr lang="en-US" dirty="0" smtClean="0"/>
              <a:t> </a:t>
            </a:r>
            <a:r>
              <a:rPr lang="en-US" dirty="0" smtClean="0"/>
              <a:t>– for </a:t>
            </a:r>
            <a:r>
              <a:rPr lang="en-US" dirty="0" smtClean="0"/>
              <a:t>Oracle Database</a:t>
            </a:r>
            <a:endParaRPr lang="en-US" dirty="0" smtClean="0"/>
          </a:p>
          <a:p>
            <a:pPr lvl="1"/>
            <a:endParaRPr lang="en-US" dirty="0" smtClean="0"/>
          </a:p>
          <a:p>
            <a:pPr lvl="1"/>
            <a:endParaRPr lang="en-US" b="1" dirty="0" smtClean="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Dataset</a:t>
            </a:r>
            <a:endParaRPr lang="en-US" dirty="0"/>
          </a:p>
        </p:txBody>
      </p:sp>
      <p:sp>
        <p:nvSpPr>
          <p:cNvPr id="3" name="Content Placeholder 2"/>
          <p:cNvSpPr>
            <a:spLocks noGrp="1"/>
          </p:cNvSpPr>
          <p:nvPr>
            <p:ph idx="1"/>
          </p:nvPr>
        </p:nvSpPr>
        <p:spPr/>
        <p:txBody>
          <a:bodyPr/>
          <a:lstStyle/>
          <a:p>
            <a:r>
              <a:rPr lang="en-US" dirty="0" smtClean="0"/>
              <a:t>It is an in-memory or memory resident representation of your database.</a:t>
            </a:r>
          </a:p>
          <a:p>
            <a:r>
              <a:rPr lang="en-US" dirty="0" smtClean="0"/>
              <a:t>It is disconnected from your database so any changes will not affect the database not until you port it back to the database using the Data Adapter as you will see later on.</a:t>
            </a:r>
          </a:p>
          <a:p>
            <a:r>
              <a:rPr lang="en-US" dirty="0" smtClean="0"/>
              <a:t>Dataset contains </a:t>
            </a:r>
            <a:r>
              <a:rPr lang="en-US" b="1" dirty="0" err="1" smtClean="0"/>
              <a:t>DataTable</a:t>
            </a:r>
            <a:r>
              <a:rPr lang="en-US" dirty="0" smtClean="0"/>
              <a:t> and </a:t>
            </a:r>
            <a:r>
              <a:rPr lang="en-US" dirty="0" err="1" smtClean="0"/>
              <a:t>DataTable</a:t>
            </a:r>
            <a:r>
              <a:rPr lang="en-US" dirty="0" smtClean="0"/>
              <a:t> contains </a:t>
            </a:r>
            <a:r>
              <a:rPr lang="en-US" b="1" dirty="0" err="1" smtClean="0"/>
              <a:t>DataRow</a:t>
            </a:r>
            <a:r>
              <a:rPr lang="en-US" dirty="0" smtClean="0"/>
              <a:t> and </a:t>
            </a:r>
            <a:r>
              <a:rPr lang="en-US" dirty="0" err="1" smtClean="0"/>
              <a:t>DataRow</a:t>
            </a:r>
            <a:r>
              <a:rPr lang="en-US" dirty="0" smtClean="0"/>
              <a:t> contains </a:t>
            </a:r>
            <a:r>
              <a:rPr lang="en-US" b="1" dirty="0" err="1" smtClean="0"/>
              <a:t>DataColumns</a:t>
            </a:r>
            <a:r>
              <a:rPr lang="en-US" dirty="0" smtClean="0"/>
              <a:t> </a:t>
            </a:r>
            <a:r>
              <a:rPr lang="en-US" dirty="0" smtClean="0"/>
              <a:t>(remember the Hierarchy of Data, namely, Database-&gt;Table-&gt;Record/Row-&gt;Field/Column)</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Adapter</a:t>
            </a:r>
            <a:endParaRPr lang="en-US" dirty="0"/>
          </a:p>
        </p:txBody>
      </p:sp>
      <p:sp>
        <p:nvSpPr>
          <p:cNvPr id="3" name="Content Placeholder 2"/>
          <p:cNvSpPr>
            <a:spLocks noGrp="1"/>
          </p:cNvSpPr>
          <p:nvPr>
            <p:ph idx="1"/>
          </p:nvPr>
        </p:nvSpPr>
        <p:spPr/>
        <p:txBody>
          <a:bodyPr/>
          <a:lstStyle/>
          <a:p>
            <a:r>
              <a:rPr lang="en-US" dirty="0" smtClean="0"/>
              <a:t>It is you actual connection to your Database or it provides link to your database in a connected state as opposed to disconnected mode in Dataset.</a:t>
            </a:r>
          </a:p>
          <a:p>
            <a:r>
              <a:rPr lang="en-US" dirty="0" smtClean="0"/>
              <a:t>It therefore by the ways Fills your Dataset (and subsequently your </a:t>
            </a:r>
            <a:r>
              <a:rPr lang="en-US" dirty="0" err="1" smtClean="0"/>
              <a:t>DataTable</a:t>
            </a:r>
            <a:r>
              <a:rPr lang="en-US" dirty="0" smtClean="0"/>
              <a:t>) with Data from your Database.</a:t>
            </a:r>
          </a:p>
          <a:p>
            <a:r>
              <a:rPr lang="en-US" dirty="0" smtClean="0"/>
              <a:t>This is where you can make Add, Delete and Update record(s) from your database.</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DataReader</a:t>
            </a:r>
            <a:endParaRPr lang="en-US" dirty="0"/>
          </a:p>
        </p:txBody>
      </p:sp>
      <p:sp>
        <p:nvSpPr>
          <p:cNvPr id="3" name="Content Placeholder 2"/>
          <p:cNvSpPr>
            <a:spLocks noGrp="1"/>
          </p:cNvSpPr>
          <p:nvPr>
            <p:ph idx="1"/>
          </p:nvPr>
        </p:nvSpPr>
        <p:spPr/>
        <p:txBody>
          <a:bodyPr/>
          <a:lstStyle/>
          <a:p>
            <a:r>
              <a:rPr lang="en-US" dirty="0" smtClean="0"/>
              <a:t>Allows you to access data from database in a sequential or forward-only manner. If you want to access a subset of your database like a Table or just simply records from your database and would like to traverse quickly on it then use </a:t>
            </a:r>
            <a:r>
              <a:rPr lang="en-US" dirty="0" err="1" smtClean="0"/>
              <a:t>DataReader</a:t>
            </a:r>
            <a:r>
              <a:rPr lang="en-US" dirty="0" smtClean="0"/>
              <a:t>.</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Command</a:t>
            </a:r>
            <a:endParaRPr lang="en-US" dirty="0"/>
          </a:p>
        </p:txBody>
      </p:sp>
      <p:sp>
        <p:nvSpPr>
          <p:cNvPr id="3" name="Content Placeholder 2"/>
          <p:cNvSpPr>
            <a:spLocks noGrp="1"/>
          </p:cNvSpPr>
          <p:nvPr>
            <p:ph idx="1"/>
          </p:nvPr>
        </p:nvSpPr>
        <p:spPr/>
        <p:txBody>
          <a:bodyPr/>
          <a:lstStyle/>
          <a:p>
            <a:r>
              <a:rPr lang="en-US" dirty="0" smtClean="0"/>
              <a:t>Allows you to perform SQL-commands or operations to your Database. You could either just simply use SELECT or if you want to make changes to your Database you could use INSERT, UPDATE and DELETE.</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94</TotalTime>
  <Words>495</Words>
  <Application>Microsoft Office PowerPoint</Application>
  <PresentationFormat>On-screen Show (4:3)</PresentationFormat>
  <Paragraphs>33</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Flow</vt:lpstr>
      <vt:lpstr>ADO.net</vt:lpstr>
      <vt:lpstr>What is ADO.net?</vt:lpstr>
      <vt:lpstr>The ADO.Net Architecture</vt:lpstr>
      <vt:lpstr>Connecting to a Database</vt:lpstr>
      <vt:lpstr>Data Providers</vt:lpstr>
      <vt:lpstr>Dataset</vt:lpstr>
      <vt:lpstr>Data Adapter</vt:lpstr>
      <vt:lpstr>DataReader</vt:lpstr>
      <vt:lpstr>Command</vt:lpstr>
      <vt:lpstr>Command and Parameters</vt:lpstr>
    </vt:vector>
  </TitlesOfParts>
  <Company>COM-FSM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ADO.net</dc:title>
  <dc:creator>Information Technology</dc:creator>
  <cp:lastModifiedBy>Information Technology</cp:lastModifiedBy>
  <cp:revision>9</cp:revision>
  <dcterms:created xsi:type="dcterms:W3CDTF">2012-04-12T00:56:03Z</dcterms:created>
  <dcterms:modified xsi:type="dcterms:W3CDTF">2012-04-12T02:30:43Z</dcterms:modified>
</cp:coreProperties>
</file>